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5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14286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49429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5103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699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9740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84106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01003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21721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1878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4622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06A42CA4-45DC-489E-A7B7-17FB459515DE}" type="datetimeFigureOut">
              <a:rPr lang="es-CO" smtClean="0"/>
              <a:t>5/11/2023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73E80538-5009-4879-AE9E-31431474BE4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70178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A4FA5B-6587-17C3-0A6B-0C65B24BCB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53616"/>
            <a:ext cx="9144000" cy="1381555"/>
          </a:xfrm>
        </p:spPr>
        <p:txBody>
          <a:bodyPr>
            <a:normAutofit/>
          </a:bodyPr>
          <a:lstStyle/>
          <a:p>
            <a:r>
              <a:rPr lang="es-MX" sz="7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Healthy</a:t>
            </a:r>
            <a:r>
              <a:rPr lang="es-MX" sz="7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s-MX" sz="7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Habits</a:t>
            </a:r>
            <a:endParaRPr lang="es-CO" sz="7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E9D289-021C-5CBD-55F1-CF2F587660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69365" y="4468305"/>
            <a:ext cx="6053270" cy="1381555"/>
          </a:xfrm>
        </p:spPr>
        <p:txBody>
          <a:bodyPr>
            <a:normAutofit fontScale="62500" lnSpcReduction="20000"/>
          </a:bodyPr>
          <a:lstStyle/>
          <a:p>
            <a:r>
              <a:rPr lang="es-CO" sz="5100" b="1" i="0" u="none" strike="noStrike" baseline="0" dirty="0">
                <a:solidFill>
                  <a:srgbClr val="000000"/>
                </a:solidFill>
                <a:latin typeface="+mj-lt"/>
              </a:rPr>
              <a:t>Daniel Felipe Arias Corredor</a:t>
            </a:r>
          </a:p>
          <a:p>
            <a:r>
              <a:rPr lang="es-CO" sz="5100" b="1" i="0" u="none" strike="noStrike" baseline="0" dirty="0">
                <a:solidFill>
                  <a:srgbClr val="000000"/>
                </a:solidFill>
                <a:latin typeface="+mj-lt"/>
              </a:rPr>
              <a:t>2675804</a:t>
            </a:r>
          </a:p>
          <a:p>
            <a:r>
              <a:rPr lang="es-CO" sz="2800" b="1" i="0" u="none" strike="noStrike" baseline="0" dirty="0">
                <a:solidFill>
                  <a:srgbClr val="000000"/>
                </a:solidFill>
                <a:latin typeface="+mj-lt"/>
              </a:rPr>
              <a:t>https://youtu.be/4nG_XwJD4Ao</a:t>
            </a:r>
          </a:p>
          <a:p>
            <a:endParaRPr lang="es-CO" dirty="0"/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FFE9B027-5AA5-EF38-8808-71B50EC1E2C7}"/>
              </a:ext>
            </a:extLst>
          </p:cNvPr>
          <p:cNvSpPr txBox="1">
            <a:spLocks/>
          </p:cNvSpPr>
          <p:nvPr/>
        </p:nvSpPr>
        <p:spPr>
          <a:xfrm>
            <a:off x="2921994" y="2662808"/>
            <a:ext cx="6348012" cy="138155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5400" b="1" dirty="0">
                <a:solidFill>
                  <a:srgbClr val="000000"/>
                </a:solidFill>
                <a:latin typeface="+mj-lt"/>
              </a:rPr>
              <a:t>GA5-240202501-AA1-EV03</a:t>
            </a:r>
            <a:endParaRPr lang="es-CO" sz="5100" b="1" dirty="0">
              <a:solidFill>
                <a:srgbClr val="000000"/>
              </a:solidFill>
              <a:latin typeface="+mj-lt"/>
            </a:endParaRPr>
          </a:p>
          <a:p>
            <a:r>
              <a:rPr lang="es-CO" sz="2800" b="1" dirty="0">
                <a:solidFill>
                  <a:srgbClr val="000000"/>
                </a:solidFill>
                <a:latin typeface="+mj-lt"/>
              </a:rPr>
              <a:t> 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59455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3857F9-F367-6577-D605-348EBD14F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Healthy</a:t>
            </a:r>
            <a:r>
              <a:rPr lang="es-MX" dirty="0"/>
              <a:t> </a:t>
            </a:r>
            <a:r>
              <a:rPr lang="es-MX" dirty="0" err="1"/>
              <a:t>Eating</a:t>
            </a:r>
            <a:r>
              <a:rPr lang="es-MX" dirty="0"/>
              <a:t> </a:t>
            </a:r>
            <a:r>
              <a:rPr lang="es-MX" dirty="0" err="1"/>
              <a:t>Habits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B18124-9352-249D-825C-1C7110CDA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43856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800" i="0" dirty="0">
                <a:solidFill>
                  <a:srgbClr val="212B32"/>
                </a:solidFill>
                <a:effectLst/>
                <a:latin typeface="Frutiger W01"/>
              </a:rPr>
              <a:t>1. Eat fruits and vegetables every day</a:t>
            </a:r>
          </a:p>
          <a:p>
            <a:pPr marL="0" indent="0">
              <a:buNone/>
            </a:pPr>
            <a:r>
              <a:rPr lang="es-CO" sz="2800" b="0" i="0" dirty="0">
                <a:solidFill>
                  <a:srgbClr val="212B32"/>
                </a:solidFill>
                <a:effectLst/>
                <a:latin typeface="Frutiger W01"/>
              </a:rPr>
              <a:t>	At </a:t>
            </a:r>
            <a:r>
              <a:rPr lang="es-CO" sz="2800" b="0" i="0" dirty="0" err="1">
                <a:solidFill>
                  <a:srgbClr val="212B32"/>
                </a:solidFill>
                <a:effectLst/>
                <a:latin typeface="Frutiger W01"/>
              </a:rPr>
              <a:t>least</a:t>
            </a:r>
            <a:r>
              <a:rPr lang="es-CO" sz="2800" b="0" i="0" dirty="0">
                <a:solidFill>
                  <a:srgbClr val="212B32"/>
                </a:solidFill>
                <a:effectLst/>
                <a:latin typeface="Frutiger W01"/>
              </a:rPr>
              <a:t> 5 </a:t>
            </a:r>
            <a:r>
              <a:rPr lang="es-CO" sz="2800" b="0" i="0" dirty="0" err="1">
                <a:solidFill>
                  <a:srgbClr val="212B32"/>
                </a:solidFill>
                <a:effectLst/>
                <a:latin typeface="Frutiger W01"/>
              </a:rPr>
              <a:t>portions</a:t>
            </a:r>
            <a:endParaRPr lang="en-US" sz="2800" b="1" i="0" dirty="0">
              <a:solidFill>
                <a:srgbClr val="212B32"/>
              </a:solidFill>
              <a:effectLst/>
              <a:latin typeface="Frutiger W01"/>
            </a:endParaRPr>
          </a:p>
          <a:p>
            <a:pPr marL="0" indent="0">
              <a:buNone/>
            </a:pP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8C043AA-C4A0-3951-AC0A-FAD4D9875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331" y="3303981"/>
            <a:ext cx="4427947" cy="2752139"/>
          </a:xfrm>
          <a:prstGeom prst="rect">
            <a:avLst/>
          </a:prstGeom>
        </p:spPr>
      </p:pic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05EAA435-03B2-67DC-B670-2A44A06E18B3}"/>
              </a:ext>
            </a:extLst>
          </p:cNvPr>
          <p:cNvSpPr txBox="1">
            <a:spLocks/>
          </p:cNvSpPr>
          <p:nvPr/>
        </p:nvSpPr>
        <p:spPr>
          <a:xfrm>
            <a:off x="6209946" y="1861728"/>
            <a:ext cx="514385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212B32"/>
                </a:solidFill>
                <a:latin typeface="+mj-lt"/>
              </a:rPr>
              <a:t>2. </a:t>
            </a:r>
            <a:r>
              <a:rPr lang="en-US" dirty="0">
                <a:solidFill>
                  <a:srgbClr val="212B32"/>
                </a:solidFill>
                <a:latin typeface="Frutiger W01"/>
              </a:rPr>
              <a:t>E</a:t>
            </a:r>
            <a:r>
              <a:rPr lang="en-US" i="0" dirty="0">
                <a:solidFill>
                  <a:srgbClr val="212B32"/>
                </a:solidFill>
                <a:effectLst/>
                <a:latin typeface="Frutiger W01"/>
              </a:rPr>
              <a:t>at at least 2 portions of fish a week</a:t>
            </a:r>
          </a:p>
          <a:p>
            <a:pPr marL="0" indent="0">
              <a:buNone/>
            </a:pPr>
            <a:r>
              <a:rPr lang="en-US" dirty="0">
                <a:solidFill>
                  <a:srgbClr val="212B32"/>
                </a:solidFill>
                <a:latin typeface="Frutiger W01"/>
              </a:rPr>
              <a:t>	</a:t>
            </a:r>
            <a:r>
              <a:rPr lang="en-US" b="0" i="0" dirty="0">
                <a:solidFill>
                  <a:srgbClr val="212B32"/>
                </a:solidFill>
                <a:effectLst/>
                <a:latin typeface="Frutiger W01"/>
              </a:rPr>
              <a:t>at least 1 portion of oily fish</a:t>
            </a:r>
            <a:endParaRPr lang="es-CO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76D4093-F9B2-BCD7-4C17-9B12A4279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051" y="3305141"/>
            <a:ext cx="4129645" cy="27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01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3857F9-F367-6577-D605-348EBD14F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Healthy</a:t>
            </a:r>
            <a:r>
              <a:rPr lang="es-MX" dirty="0"/>
              <a:t> </a:t>
            </a:r>
            <a:r>
              <a:rPr lang="es-MX" dirty="0" err="1"/>
              <a:t>Eating</a:t>
            </a:r>
            <a:r>
              <a:rPr lang="es-MX" dirty="0"/>
              <a:t> </a:t>
            </a:r>
            <a:r>
              <a:rPr lang="es-MX" dirty="0" err="1"/>
              <a:t>Habits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B18124-9352-249D-825C-1C7110CDA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43856" cy="4351338"/>
          </a:xfrm>
        </p:spPr>
        <p:txBody>
          <a:bodyPr/>
          <a:lstStyle/>
          <a:p>
            <a:pPr marL="0" indent="0">
              <a:buNone/>
            </a:pPr>
            <a:r>
              <a:rPr lang="es-CO" sz="2800" dirty="0">
                <a:solidFill>
                  <a:srgbClr val="212B32"/>
                </a:solidFill>
                <a:latin typeface="Frutiger W01"/>
              </a:rPr>
              <a:t>3</a:t>
            </a:r>
            <a:r>
              <a:rPr lang="es-CO" sz="2800" b="0" i="0" dirty="0">
                <a:solidFill>
                  <a:srgbClr val="212B32"/>
                </a:solidFill>
                <a:effectLst/>
                <a:latin typeface="Frutiger W01"/>
              </a:rPr>
              <a:t>. </a:t>
            </a:r>
            <a:r>
              <a:rPr lang="es-CO" sz="2800" dirty="0" err="1">
                <a:solidFill>
                  <a:srgbClr val="212B32"/>
                </a:solidFill>
                <a:latin typeface="Frutiger W01"/>
              </a:rPr>
              <a:t>A</a:t>
            </a:r>
            <a:r>
              <a:rPr lang="es-CO" sz="2800" b="0" i="0" dirty="0" err="1">
                <a:solidFill>
                  <a:srgbClr val="212B32"/>
                </a:solidFill>
                <a:effectLst/>
                <a:latin typeface="Frutiger W01"/>
              </a:rPr>
              <a:t>void</a:t>
            </a:r>
            <a:r>
              <a:rPr lang="es-CO" sz="2800" b="0" i="0" dirty="0">
                <a:solidFill>
                  <a:srgbClr val="212B32"/>
                </a:solidFill>
                <a:effectLst/>
                <a:latin typeface="Frutiger W01"/>
              </a:rPr>
              <a:t> </a:t>
            </a:r>
            <a:r>
              <a:rPr lang="es-CO" sz="2800" b="0" i="0" dirty="0" err="1">
                <a:solidFill>
                  <a:srgbClr val="212B32"/>
                </a:solidFill>
                <a:effectLst/>
                <a:latin typeface="Frutiger W01"/>
              </a:rPr>
              <a:t>consuming</a:t>
            </a:r>
            <a:r>
              <a:rPr lang="es-CO" sz="2800" b="0" i="0" dirty="0">
                <a:solidFill>
                  <a:srgbClr val="212B32"/>
                </a:solidFill>
                <a:effectLst/>
                <a:latin typeface="Frutiger W01"/>
              </a:rPr>
              <a:t> </a:t>
            </a:r>
            <a:r>
              <a:rPr lang="es-CO" sz="2800" b="0" i="0" dirty="0" err="1">
                <a:solidFill>
                  <a:srgbClr val="212B32"/>
                </a:solidFill>
                <a:effectLst/>
                <a:latin typeface="Frutiger W01"/>
              </a:rPr>
              <a:t>sugar</a:t>
            </a:r>
            <a:r>
              <a:rPr lang="es-CO" b="0" i="0" dirty="0">
                <a:solidFill>
                  <a:srgbClr val="212B32"/>
                </a:solidFill>
                <a:effectLst/>
                <a:latin typeface="Frutiger W01"/>
              </a:rPr>
              <a:t>	</a:t>
            </a:r>
            <a:endParaRPr lang="es-CO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05EAA435-03B2-67DC-B670-2A44A06E18B3}"/>
              </a:ext>
            </a:extLst>
          </p:cNvPr>
          <p:cNvSpPr txBox="1">
            <a:spLocks/>
          </p:cNvSpPr>
          <p:nvPr/>
        </p:nvSpPr>
        <p:spPr>
          <a:xfrm>
            <a:off x="6209946" y="1861728"/>
            <a:ext cx="514385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212B32"/>
                </a:solidFill>
                <a:latin typeface="+mj-lt"/>
              </a:rPr>
              <a:t>4. </a:t>
            </a:r>
            <a:r>
              <a:rPr lang="en-US" b="0" i="0" dirty="0">
                <a:solidFill>
                  <a:srgbClr val="212B32"/>
                </a:solidFill>
                <a:effectLst/>
                <a:latin typeface="Frutiger W01"/>
              </a:rPr>
              <a:t>Eat less salt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212B32"/>
                </a:solidFill>
                <a:effectLst/>
                <a:latin typeface="Frutiger W01"/>
              </a:rPr>
              <a:t>	no more than 6g a day</a:t>
            </a:r>
            <a:endParaRPr lang="es-CO" dirty="0"/>
          </a:p>
        </p:txBody>
      </p:sp>
      <p:pic>
        <p:nvPicPr>
          <p:cNvPr id="2050" name="Picture 2" descr="Sugar Overload Effects | Eating Too Much Sugar | Complete Care">
            <a:extLst>
              <a:ext uri="{FF2B5EF4-FFF2-40B4-BE49-F238E27FC236}">
                <a16:creationId xmlns:a16="http://schemas.microsoft.com/office/drawing/2014/main" id="{532E1C68-BB4B-ED7E-51C8-760C6AA34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8" y="3185661"/>
            <a:ext cx="4486261" cy="2991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9C7B995-7F55-0EC7-17DF-F3BC252E4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424" y="3185661"/>
            <a:ext cx="3972849" cy="297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75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3857F9-F367-6577-D605-348EBD14F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/>
              <a:t>Physical</a:t>
            </a:r>
            <a:r>
              <a:rPr lang="es-CO" dirty="0"/>
              <a:t> </a:t>
            </a:r>
            <a:r>
              <a:rPr lang="es-CO" dirty="0" err="1"/>
              <a:t>Activity</a:t>
            </a:r>
            <a:r>
              <a:rPr lang="es-CO" dirty="0"/>
              <a:t> </a:t>
            </a:r>
            <a:r>
              <a:rPr lang="es-CO" dirty="0" err="1"/>
              <a:t>Habits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B18124-9352-249D-825C-1C7110CDA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43856" cy="4351338"/>
          </a:xfrm>
        </p:spPr>
        <p:txBody>
          <a:bodyPr/>
          <a:lstStyle/>
          <a:p>
            <a:pPr marL="0" indent="0">
              <a:buNone/>
            </a:pPr>
            <a:r>
              <a:rPr lang="es-CO" sz="2800" dirty="0">
                <a:solidFill>
                  <a:srgbClr val="212B32"/>
                </a:solidFill>
                <a:latin typeface="Frutiger W01"/>
              </a:rPr>
              <a:t>1</a:t>
            </a:r>
            <a:r>
              <a:rPr lang="es-CO" sz="2800" b="0" i="0" dirty="0">
                <a:solidFill>
                  <a:srgbClr val="212B32"/>
                </a:solidFill>
                <a:effectLst/>
                <a:latin typeface="Frutiger W01"/>
              </a:rPr>
              <a:t>. </a:t>
            </a:r>
            <a:r>
              <a:rPr lang="en-US" sz="2800" dirty="0">
                <a:solidFill>
                  <a:srgbClr val="212B32"/>
                </a:solidFill>
                <a:latin typeface="Frutiger W01"/>
              </a:rPr>
              <a:t>30 minutes of physical activity every day</a:t>
            </a:r>
            <a:r>
              <a:rPr lang="es-CO" b="0" i="0" dirty="0">
                <a:solidFill>
                  <a:srgbClr val="212B32"/>
                </a:solidFill>
                <a:effectLst/>
                <a:latin typeface="Frutiger W01"/>
              </a:rPr>
              <a:t>	</a:t>
            </a:r>
            <a:endParaRPr lang="es-CO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05EAA435-03B2-67DC-B670-2A44A06E18B3}"/>
              </a:ext>
            </a:extLst>
          </p:cNvPr>
          <p:cNvSpPr txBox="1">
            <a:spLocks/>
          </p:cNvSpPr>
          <p:nvPr/>
        </p:nvSpPr>
        <p:spPr>
          <a:xfrm>
            <a:off x="6209946" y="1861728"/>
            <a:ext cx="514385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212B32"/>
                </a:solidFill>
                <a:latin typeface="Frutiger W01"/>
              </a:rPr>
              <a:t>2. </a:t>
            </a:r>
            <a:r>
              <a:rPr lang="en-US" i="0" dirty="0">
                <a:solidFill>
                  <a:srgbClr val="212B32"/>
                </a:solidFill>
                <a:effectLst/>
                <a:latin typeface="Frutiger W01"/>
              </a:rPr>
              <a:t>Use the stairs instead of the lift</a:t>
            </a:r>
            <a:endParaRPr lang="es-CO" dirty="0">
              <a:latin typeface="Frutiger W01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E71FA1E-11F0-9CB0-E3FA-1EC48C6DD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380" y="3181436"/>
            <a:ext cx="4387037" cy="292697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F9EF710-FFC7-A425-D0F2-625789D95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392" y="3181436"/>
            <a:ext cx="4387037" cy="292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15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3857F9-F367-6577-D605-348EBD14F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/>
              <a:t>Physical</a:t>
            </a:r>
            <a:r>
              <a:rPr lang="es-CO" dirty="0"/>
              <a:t> </a:t>
            </a:r>
            <a:r>
              <a:rPr lang="es-CO" dirty="0" err="1"/>
              <a:t>Activity</a:t>
            </a:r>
            <a:r>
              <a:rPr lang="es-CO" dirty="0"/>
              <a:t> </a:t>
            </a:r>
            <a:r>
              <a:rPr lang="es-CO" dirty="0" err="1"/>
              <a:t>Habits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B18124-9352-249D-825C-1C7110CDA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43856" cy="4351338"/>
          </a:xfrm>
        </p:spPr>
        <p:txBody>
          <a:bodyPr/>
          <a:lstStyle/>
          <a:p>
            <a:pPr marL="0" indent="0">
              <a:buNone/>
            </a:pPr>
            <a:r>
              <a:rPr lang="es-CO" sz="2800" b="0" i="0" dirty="0">
                <a:solidFill>
                  <a:srgbClr val="212B32"/>
                </a:solidFill>
                <a:effectLst/>
                <a:latin typeface="Frutiger W01"/>
              </a:rPr>
              <a:t>3. </a:t>
            </a:r>
            <a:r>
              <a:rPr lang="en-US" sz="2800" b="0" i="0" dirty="0">
                <a:solidFill>
                  <a:srgbClr val="212B32"/>
                </a:solidFill>
                <a:effectLst/>
                <a:latin typeface="Frutiger W01"/>
              </a:rPr>
              <a:t>Maintain correct posture at the desk</a:t>
            </a:r>
          </a:p>
          <a:p>
            <a:pPr marL="0" indent="0">
              <a:buNone/>
            </a:pPr>
            <a:endParaRPr lang="es-CO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05EAA435-03B2-67DC-B670-2A44A06E18B3}"/>
              </a:ext>
            </a:extLst>
          </p:cNvPr>
          <p:cNvSpPr txBox="1">
            <a:spLocks/>
          </p:cNvSpPr>
          <p:nvPr/>
        </p:nvSpPr>
        <p:spPr>
          <a:xfrm>
            <a:off x="6209946" y="1861728"/>
            <a:ext cx="514385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212B32"/>
                </a:solidFill>
                <a:latin typeface="Frutiger W01"/>
              </a:rPr>
              <a:t>4. </a:t>
            </a:r>
            <a:r>
              <a:rPr lang="en-US" i="0" dirty="0">
                <a:solidFill>
                  <a:srgbClr val="212B32"/>
                </a:solidFill>
                <a:effectLst/>
                <a:latin typeface="Frutiger W01"/>
              </a:rPr>
              <a:t>Sleep Well</a:t>
            </a:r>
          </a:p>
          <a:p>
            <a:pPr marL="0" indent="0">
              <a:buNone/>
            </a:pPr>
            <a:r>
              <a:rPr lang="en-US" dirty="0">
                <a:solidFill>
                  <a:srgbClr val="212B32"/>
                </a:solidFill>
                <a:latin typeface="Frutiger W01"/>
              </a:rPr>
              <a:t>	</a:t>
            </a:r>
            <a:r>
              <a:rPr lang="en-US" i="0" dirty="0">
                <a:solidFill>
                  <a:srgbClr val="1B1B1B"/>
                </a:solidFill>
                <a:effectLst/>
                <a:latin typeface="Frutiger W01"/>
              </a:rPr>
              <a:t>7 to 9 hours at night</a:t>
            </a:r>
            <a:endParaRPr lang="es-CO" dirty="0">
              <a:latin typeface="Frutiger W01"/>
            </a:endParaRPr>
          </a:p>
        </p:txBody>
      </p:sp>
      <p:pic>
        <p:nvPicPr>
          <p:cNvPr id="3076" name="Picture 4" descr="How to Ban Your Phone from the Bedroom | Saatva">
            <a:extLst>
              <a:ext uri="{FF2B5EF4-FFF2-40B4-BE49-F238E27FC236}">
                <a16:creationId xmlns:a16="http://schemas.microsoft.com/office/drawing/2014/main" id="{1C0E7056-A6AE-6740-CC45-379FD0190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2168" y="3181436"/>
            <a:ext cx="4859411" cy="2995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845B117-7F37-DEB1-CF27-277859F5E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421" y="3167678"/>
            <a:ext cx="4565800" cy="304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220170"/>
      </p:ext>
    </p:extLst>
  </p:cSld>
  <p:clrMapOvr>
    <a:masterClrMapping/>
  </p:clrMapOvr>
</p:sld>
</file>

<file path=ppt/theme/theme1.xml><?xml version="1.0" encoding="utf-8"?>
<a:theme xmlns:a="http://schemas.openxmlformats.org/drawingml/2006/main" name="Base">
  <a:themeElements>
    <a:clrScheme name="Base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TM03457444[[fn=Base]]</Template>
  <TotalTime>64</TotalTime>
  <Words>118</Words>
  <Application>Microsoft Office PowerPoint</Application>
  <PresentationFormat>Panorámica</PresentationFormat>
  <Paragraphs>22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Corbel</vt:lpstr>
      <vt:lpstr>Frutiger W01</vt:lpstr>
      <vt:lpstr>Base</vt:lpstr>
      <vt:lpstr>Healthy Habits</vt:lpstr>
      <vt:lpstr>Healthy Eating Habits</vt:lpstr>
      <vt:lpstr>Healthy Eating Habits</vt:lpstr>
      <vt:lpstr>Physical Activity Habits</vt:lpstr>
      <vt:lpstr>Physical Activity Habits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Healthy Habits</dc:title>
  <dc:creator>Daniel Arias</dc:creator>
  <cp:lastModifiedBy>Daniel Arias</cp:lastModifiedBy>
  <cp:revision>1</cp:revision>
  <dcterms:created xsi:type="dcterms:W3CDTF">2023-11-06T01:54:12Z</dcterms:created>
  <dcterms:modified xsi:type="dcterms:W3CDTF">2023-11-06T02:58:56Z</dcterms:modified>
</cp:coreProperties>
</file>

<file path=docProps/thumbnail.jpeg>
</file>